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9144000" cy="5716588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raphik Bold" panose="020B0503030202060203" pitchFamily="34" charset="77"/>
      <p:bold r:id="rId25"/>
      <p:italic r:id="rId26"/>
      <p:boldItalic r:id="rId27"/>
    </p:embeddedFont>
    <p:embeddedFont>
      <p:font typeface="Graphik Medium" panose="020B0503030202060203" pitchFamily="34" charset="77"/>
      <p:regular r:id="rId28"/>
      <p:italic r:id="rId29"/>
    </p:embeddedFont>
    <p:embeddedFont>
      <p:font typeface="Graphik Regular" panose="020B0503030202060203" pitchFamily="34" charset="77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297" userDrawn="1">
          <p15:clr>
            <a:srgbClr val="A4A3A4"/>
          </p15:clr>
        </p15:guide>
        <p15:guide id="4" orient="horz" pos="304" userDrawn="1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431" userDrawn="1">
          <p15:clr>
            <a:srgbClr val="A4A3A4"/>
          </p15:clr>
        </p15:guide>
        <p15:guide id="7" pos="2767" userDrawn="1">
          <p15:clr>
            <a:srgbClr val="A4A3A4"/>
          </p15:clr>
        </p15:guide>
        <p15:guide id="8" pos="2993" userDrawn="1">
          <p15:clr>
            <a:srgbClr val="A4A3A4"/>
          </p15:clr>
        </p15:guide>
        <p15:guide id="9" pos="5465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YqtDOXXnTrwNTmk972CQid85q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39"/>
    <a:srgbClr val="715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349F98-A2A2-4620-84D9-D69B8BBC0BFB}">
  <a:tblStyle styleId="{A5349F98-A2A2-4620-84D9-D69B8BBC0BF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>
      <p:cViewPr varScale="1">
        <p:scale>
          <a:sx n="250" d="100"/>
          <a:sy n="250" d="100"/>
        </p:scale>
        <p:origin x="1872" y="160"/>
      </p:cViewPr>
      <p:guideLst>
        <p:guide orient="horz" pos="576"/>
        <p:guide pos="2880"/>
        <p:guide orient="horz" pos="3297"/>
        <p:guide orient="horz" pos="304"/>
        <p:guide pos="317"/>
        <p:guide pos="431"/>
        <p:guide pos="2767"/>
        <p:guide pos="2993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userDrawn="1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userDrawn="1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userDrawn="1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 userDrawn="1">
  <p:cSld name="1_Diapositiva de títul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userDrawn="1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userDrawn="1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userDrawn="1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userDrawn="1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userDrawn="1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E81A1B1F-E344-0A4E-B13C-9AB348D74D91}"/>
              </a:ext>
            </a:extLst>
          </p:cNvPr>
          <p:cNvSpPr/>
          <p:nvPr userDrawn="1"/>
        </p:nvSpPr>
        <p:spPr>
          <a:xfrm>
            <a:off x="7242895" y="5371563"/>
            <a:ext cx="1505540" cy="194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67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535B2-4482-3B48-B926-870B801E939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7" y="5349409"/>
            <a:ext cx="369984" cy="206823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7FC8D87-869D-9B4F-91CE-19A86497BEF1}"/>
              </a:ext>
            </a:extLst>
          </p:cNvPr>
          <p:cNvSpPr txBox="1"/>
          <p:nvPr userDrawn="1"/>
        </p:nvSpPr>
        <p:spPr>
          <a:xfrm>
            <a:off x="876301" y="5343295"/>
            <a:ext cx="2768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DESARROLLO DE APLICACIONES EMPRESARIALES I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14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hyperlink" Target="http://es.wikipedia.org/wiki/JavaServer_Fac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Interfaz_de_programaci%C3%B3n_de_aplicacion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s.wikipedia.org/wiki/JavaBean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8CBF721-F359-3940-8F90-80B53A9047AA}"/>
              </a:ext>
            </a:extLst>
          </p:cNvPr>
          <p:cNvSpPr/>
          <p:nvPr/>
        </p:nvSpPr>
        <p:spPr>
          <a:xfrm>
            <a:off x="182881" y="5120641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2EBF3F-B584-FA4E-B0EA-91E3CC0730BC}"/>
              </a:ext>
            </a:extLst>
          </p:cNvPr>
          <p:cNvSpPr/>
          <p:nvPr/>
        </p:nvSpPr>
        <p:spPr>
          <a:xfrm>
            <a:off x="503240" y="2177571"/>
            <a:ext cx="271842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S" sz="2000" dirty="0">
                <a:latin typeface="Graphik Medium" charset="0"/>
                <a:sym typeface="Calibri"/>
              </a:rPr>
              <a:t>EFICIENCIA EN USO </a:t>
            </a:r>
            <a:r>
              <a:rPr lang="es-ES" sz="2000" b="1" dirty="0">
                <a:latin typeface="Graphik Bold" panose="020B0503030202060203" pitchFamily="34" charset="77"/>
                <a:sym typeface="Calibri"/>
              </a:rPr>
              <a:t>DE PATRÓN MVC USANDO JSF</a:t>
            </a:r>
            <a:endParaRPr lang="es-ES" sz="2000" b="1" dirty="0">
              <a:latin typeface="Graphik Bold" panose="020B0503030202060203" pitchFamily="34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445D41-9658-A54B-8622-665EF90A4AD9}"/>
              </a:ext>
            </a:extLst>
          </p:cNvPr>
          <p:cNvSpPr txBox="1"/>
          <p:nvPr/>
        </p:nvSpPr>
        <p:spPr>
          <a:xfrm>
            <a:off x="743902" y="1819387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6950AB"/>
                </a:solidFill>
                <a:latin typeface="Calibri" charset="0"/>
                <a:ea typeface="Calibri" charset="0"/>
                <a:cs typeface="Calibri" charset="0"/>
              </a:rPr>
              <a:t>SESIÓN 14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9286A25-96B9-7141-91FB-1B328F87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2"/>
            <a:ext cx="166865" cy="1704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4127D1B-915A-E844-972A-E920103901B4}"/>
              </a:ext>
            </a:extLst>
          </p:cNvPr>
          <p:cNvSpPr txBox="1"/>
          <p:nvPr/>
        </p:nvSpPr>
        <p:spPr>
          <a:xfrm>
            <a:off x="503243" y="808694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6C6D6C"/>
                </a:solidFill>
                <a:latin typeface="Calibri" charset="0"/>
                <a:cs typeface="Calibri" charset="0"/>
                <a:sym typeface="Wingdings"/>
              </a:rPr>
              <a:t>DESARROLLO DE APLICACIONES EMPRESARIALES I</a:t>
            </a:r>
            <a:endParaRPr lang="es-PE" sz="900" b="1" dirty="0">
              <a:solidFill>
                <a:srgbClr val="6C6D6C"/>
              </a:solidFill>
              <a:latin typeface="Calibri" charset="0"/>
              <a:cs typeface="Calibri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0A9A364-542E-EE40-8AD7-44FB3FFF5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87" y="0"/>
            <a:ext cx="5395913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body" idx="4294967295"/>
          </p:nvPr>
        </p:nvSpPr>
        <p:spPr>
          <a:xfrm>
            <a:off x="512427" y="914400"/>
            <a:ext cx="385892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IMPLEMENTACIONES:</a:t>
            </a:r>
          </a:p>
          <a:p>
            <a:pPr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Las principales implementaciones de JSF son:</a:t>
            </a:r>
          </a:p>
          <a:p>
            <a:pPr>
              <a:spcBef>
                <a:spcPts val="0"/>
              </a:spcBef>
              <a:buClr>
                <a:srgbClr val="FF0000"/>
              </a:buClr>
              <a:buSzPct val="100000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indent="-179388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</a:t>
            </a:r>
            <a:r>
              <a:rPr lang="es-ES" sz="1600" b="1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Faces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Jboss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Comunity</a:t>
            </a:r>
            <a:endParaRPr lang="es-E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indent="-179388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ICEfaces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Contiene diversos componentes para interfaces de usuarios más enriquecidas, tales como editores de texto enriquecidos, reproductores de multimedia, entre otros.</a:t>
            </a:r>
          </a:p>
          <a:p>
            <a:pPr marL="179388" indent="-179388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ADF Faces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de Oracle.</a:t>
            </a:r>
          </a:p>
        </p:txBody>
      </p:sp>
      <p:pic>
        <p:nvPicPr>
          <p:cNvPr id="146" name="Google Shape;146;p9" descr="IceFaces"/>
          <p:cNvPicPr preferRelativeResize="0"/>
          <p:nvPr/>
        </p:nvPicPr>
        <p:blipFill rotWithShape="1">
          <a:blip r:embed="rId3">
            <a:alphaModFix/>
          </a:blip>
          <a:srcRect l="3430" r="3429"/>
          <a:stretch/>
        </p:blipFill>
        <p:spPr>
          <a:xfrm>
            <a:off x="5707899" y="1866062"/>
            <a:ext cx="1810939" cy="125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 descr="richfaces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7899" y="914400"/>
            <a:ext cx="1877615" cy="62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14583731-6D4F-B54E-AAF3-A7CCC86A4A6C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EFICIENCIA EN USO DE PATRÓN MVC USANDO JSF</a:t>
            </a:r>
            <a:endParaRPr lang="es-ES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473185-3E29-A746-8B33-04F9EA7E6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349" y="3328050"/>
            <a:ext cx="3750958" cy="994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49DA17-C0D8-1F41-A0C0-6E296E9EE30C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EFICIENCIA EN USO DE PATRÓN MVC USANDO JSF</a:t>
            </a:r>
            <a:endParaRPr lang="es-ES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A8B7083-3E35-8A47-A829-714213D46123}"/>
              </a:ext>
            </a:extLst>
          </p:cNvPr>
          <p:cNvSpPr txBox="1"/>
          <p:nvPr/>
        </p:nvSpPr>
        <p:spPr>
          <a:xfrm>
            <a:off x="506796" y="912813"/>
            <a:ext cx="816889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algn="l" rtl="0">
              <a:spcAft>
                <a:spcPts val="600"/>
              </a:spcAft>
              <a:buClr>
                <a:schemeClr val="dk1"/>
              </a:buClr>
              <a:buSzPct val="100000"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ARQUITECTURA FACES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953D977-2E7E-254B-AFA7-A80E352874D9}"/>
              </a:ext>
            </a:extLst>
          </p:cNvPr>
          <p:cNvGrpSpPr/>
          <p:nvPr/>
        </p:nvGrpSpPr>
        <p:grpSpPr>
          <a:xfrm>
            <a:off x="752386" y="1630808"/>
            <a:ext cx="7679063" cy="2559688"/>
            <a:chOff x="752386" y="1879089"/>
            <a:chExt cx="7679063" cy="2559688"/>
          </a:xfrm>
        </p:grpSpPr>
        <p:pic>
          <p:nvPicPr>
            <p:cNvPr id="154" name="Google Shape;154;p10" descr="faces_arquitectura"/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52386" y="1879089"/>
              <a:ext cx="7679063" cy="2559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0"/>
            <p:cNvSpPr/>
            <p:nvPr/>
          </p:nvSpPr>
          <p:spPr>
            <a:xfrm>
              <a:off x="3976392" y="3571374"/>
              <a:ext cx="1155377" cy="19385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18A752F-693A-3746-9CF2-0CD6CC085931}"/>
                </a:ext>
              </a:extLst>
            </p:cNvPr>
            <p:cNvSpPr/>
            <p:nvPr/>
          </p:nvSpPr>
          <p:spPr>
            <a:xfrm>
              <a:off x="3890740" y="2669374"/>
              <a:ext cx="617674" cy="315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5" name="Google Shape;155;p10"/>
            <p:cNvSpPr txBox="1"/>
            <p:nvPr/>
          </p:nvSpPr>
          <p:spPr>
            <a:xfrm>
              <a:off x="3839267" y="2669374"/>
              <a:ext cx="720621" cy="315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/>
              <a:r>
                <a:rPr lang="es-ES" sz="8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JSF</a:t>
              </a:r>
              <a:endParaRPr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s-ES" sz="800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Components</a:t>
              </a:r>
              <a:endParaRPr sz="8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B89CF57-432B-D948-8DB8-C9BD888D471B}"/>
              </a:ext>
            </a:extLst>
          </p:cNvPr>
          <p:cNvSpPr/>
          <p:nvPr/>
        </p:nvSpPr>
        <p:spPr>
          <a:xfrm>
            <a:off x="503238" y="1404594"/>
            <a:ext cx="8172450" cy="3829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1" name="Google Shape;161;p11"/>
          <p:cNvSpPr txBox="1">
            <a:spLocks noGrp="1"/>
          </p:cNvSpPr>
          <p:nvPr>
            <p:ph type="title" idx="4294967295"/>
          </p:nvPr>
        </p:nvSpPr>
        <p:spPr>
          <a:xfrm>
            <a:off x="503238" y="915990"/>
            <a:ext cx="7886700" cy="2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Aft>
                <a:spcPts val="600"/>
              </a:spcAft>
              <a:buClr>
                <a:srgbClr val="FF0000"/>
              </a:buClr>
              <a:buSzPct val="100000"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ENLACES IMPORTANTES: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5EEB8D-711B-664B-9186-345B04C9C983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EFICIENCIA EN USO DE PATRÓN MVC USANDO JSF</a:t>
            </a:r>
            <a:endParaRPr lang="es-ES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Google Shape;162;p11">
            <a:extLst>
              <a:ext uri="{FF2B5EF4-FFF2-40B4-BE49-F238E27FC236}">
                <a16:creationId xmlns:a16="http://schemas.microsoft.com/office/drawing/2014/main" id="{B977E809-3079-FB4F-B7C6-8BA096EB5BE3}"/>
              </a:ext>
            </a:extLst>
          </p:cNvPr>
          <p:cNvSpPr txBox="1">
            <a:spLocks/>
          </p:cNvSpPr>
          <p:nvPr/>
        </p:nvSpPr>
        <p:spPr>
          <a:xfrm>
            <a:off x="684212" y="1473539"/>
            <a:ext cx="7991475" cy="297044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0975" indent="-180975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Tutorial  de JSF 2.0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- line</a:t>
            </a:r>
          </a:p>
          <a:p>
            <a:pPr marL="180975" lvl="1" indent="276225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www.coreservlets.com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/JSF-Tutorial/jsf2/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80975" indent="-180975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Tutorial de desarrollo JSF usando Eclipse</a:t>
            </a:r>
          </a:p>
          <a:p>
            <a:pPr marL="180975" lvl="1" indent="276225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www.vogella.de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articles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JavaServerFaces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article.html</a:t>
            </a: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Desarrollo de JSF con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JBoss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Tools</a:t>
            </a:r>
          </a:p>
          <a:p>
            <a:pPr marL="180975" lvl="1" indent="276225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www.roseindia.net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jsf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Desarrollo de JSF con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MyEclipse</a:t>
            </a: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lvl="1" indent="276225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www.laliluna.de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articles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-java-server-faces-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tutorial.html</a:t>
            </a:r>
            <a:endParaRPr lang="es-E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s-E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FCF1756-0684-1D41-86D9-6273D150F356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BE5D58-DDDD-8740-9337-9103D92F1879}"/>
              </a:ext>
            </a:extLst>
          </p:cNvPr>
          <p:cNvSpPr txBox="1"/>
          <p:nvPr/>
        </p:nvSpPr>
        <p:spPr>
          <a:xfrm>
            <a:off x="1008062" y="3169972"/>
            <a:ext cx="6259429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s-ES" sz="2800" dirty="0">
                <a:solidFill>
                  <a:schemeClr val="bg1"/>
                </a:solidFill>
                <a:latin typeface="Graphik Regular" charset="0"/>
                <a:sym typeface="Calibri"/>
              </a:rPr>
              <a:t>EFICIENCIA EN USO DE PATRÓN MVC </a:t>
            </a:r>
            <a:endParaRPr lang="es-ES" sz="2800" dirty="0">
              <a:solidFill>
                <a:schemeClr val="bg1"/>
              </a:solidFill>
              <a:latin typeface="Graphik Regular" charset="0"/>
            </a:endParaRPr>
          </a:p>
          <a:p>
            <a:pPr>
              <a:lnSpc>
                <a:spcPct val="90000"/>
              </a:lnSpc>
              <a:defRPr/>
            </a:pPr>
            <a:r>
              <a:rPr lang="es-ES" sz="2800" b="1" dirty="0">
                <a:solidFill>
                  <a:schemeClr val="bg1"/>
                </a:solidFill>
                <a:latin typeface="Graphik Bold" panose="020B0503030202060203" pitchFamily="34" charset="77"/>
                <a:sym typeface="Calibri"/>
              </a:rPr>
              <a:t>USANDO JSF. RESUMEN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FA0B43-E651-0B49-98AF-C9C33931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25B8E14C-69DB-D54F-BF3F-54F3AD521293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EFICIENCIA EN USO DE PATRÓN MVC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</a:rPr>
              <a:t>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USANDO JSF. RESUMEN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5BDEE0F-B978-564A-9BF2-01F0FAAA9C36}"/>
              </a:ext>
            </a:extLst>
          </p:cNvPr>
          <p:cNvSpPr txBox="1"/>
          <p:nvPr/>
        </p:nvSpPr>
        <p:spPr>
          <a:xfrm>
            <a:off x="506796" y="914400"/>
            <a:ext cx="816889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PE" sz="1600" b="1" spc="-10" dirty="0">
                <a:latin typeface="Calibri" charset="0"/>
                <a:cs typeface="Calibri" charset="0"/>
              </a:rPr>
              <a:t>RESUMEN</a:t>
            </a:r>
            <a:endParaRPr lang="es-ES_tradnl" sz="1600" spc="-1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585D950-C90A-8640-8ADC-D2B544B6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838" y="2292826"/>
            <a:ext cx="767013" cy="684324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:a16="http://schemas.microsoft.com/office/drawing/2014/main" id="{2AFCE032-B1E8-6E41-8E1A-FE9A1895DB24}"/>
              </a:ext>
            </a:extLst>
          </p:cNvPr>
          <p:cNvSpPr txBox="1"/>
          <p:nvPr/>
        </p:nvSpPr>
        <p:spPr>
          <a:xfrm>
            <a:off x="3676687" y="1712529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Servlet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3B2FF6-7DBD-F040-95FD-45AC12DC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79" y="2054250"/>
            <a:ext cx="447247" cy="614604"/>
          </a:xfrm>
          <a:prstGeom prst="rect">
            <a:avLst/>
          </a:prstGeom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F8C36918-CC2A-FF42-B613-EF04A8FF8CFA}"/>
              </a:ext>
            </a:extLst>
          </p:cNvPr>
          <p:cNvSpPr txBox="1"/>
          <p:nvPr/>
        </p:nvSpPr>
        <p:spPr>
          <a:xfrm>
            <a:off x="2623751" y="2038386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Request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B06F493-5B20-1943-8DB1-D18799562D9C}"/>
              </a:ext>
            </a:extLst>
          </p:cNvPr>
          <p:cNvSpPr txBox="1"/>
          <p:nvPr/>
        </p:nvSpPr>
        <p:spPr>
          <a:xfrm>
            <a:off x="2622316" y="3091353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Response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B2E66CE5-9054-3C48-B3ED-2DAED8DA72DF}"/>
              </a:ext>
            </a:extLst>
          </p:cNvPr>
          <p:cNvSpPr txBox="1"/>
          <p:nvPr/>
        </p:nvSpPr>
        <p:spPr>
          <a:xfrm>
            <a:off x="1331445" y="3091353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Navegador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81268B01-3E51-6441-85D1-B27FDEF5A102}"/>
              </a:ext>
            </a:extLst>
          </p:cNvPr>
          <p:cNvSpPr txBox="1"/>
          <p:nvPr/>
        </p:nvSpPr>
        <p:spPr>
          <a:xfrm>
            <a:off x="4489340" y="4591633"/>
            <a:ext cx="13591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Contenedor Web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0DE131D0-50B7-B34A-A5AF-EB02E058E28A}"/>
              </a:ext>
            </a:extLst>
          </p:cNvPr>
          <p:cNvSpPr txBox="1"/>
          <p:nvPr/>
        </p:nvSpPr>
        <p:spPr>
          <a:xfrm>
            <a:off x="4959496" y="3706263"/>
            <a:ext cx="13591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JSP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36496615-73AD-CD4C-BE3B-37DB8E9AD5C4}"/>
              </a:ext>
            </a:extLst>
          </p:cNvPr>
          <p:cNvSpPr txBox="1"/>
          <p:nvPr/>
        </p:nvSpPr>
        <p:spPr>
          <a:xfrm>
            <a:off x="5456482" y="3127329"/>
            <a:ext cx="3920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Usa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A2864497-8FA0-5C48-9514-8E9790DB1F4B}"/>
              </a:ext>
            </a:extLst>
          </p:cNvPr>
          <p:cNvSpPr txBox="1"/>
          <p:nvPr/>
        </p:nvSpPr>
        <p:spPr>
          <a:xfrm>
            <a:off x="3748846" y="2849383"/>
            <a:ext cx="67934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Desplegar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3581A389-852C-F744-B891-E8418C0F0E84}"/>
              </a:ext>
            </a:extLst>
          </p:cNvPr>
          <p:cNvSpPr txBox="1"/>
          <p:nvPr/>
        </p:nvSpPr>
        <p:spPr>
          <a:xfrm>
            <a:off x="4822851" y="2201752"/>
            <a:ext cx="67934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Resultado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E35E2DD6-9AAE-A54E-AAE0-249EFDB54629}"/>
              </a:ext>
            </a:extLst>
          </p:cNvPr>
          <p:cNvSpPr txBox="1"/>
          <p:nvPr/>
        </p:nvSpPr>
        <p:spPr>
          <a:xfrm>
            <a:off x="4842341" y="1741636"/>
            <a:ext cx="67934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Accede e</a:t>
            </a:r>
          </a:p>
          <a:p>
            <a:r>
              <a:rPr lang="es-PE" sz="1000" spc="-10" dirty="0">
                <a:latin typeface="Calibri" charset="0"/>
                <a:ea typeface="Calibri" charset="0"/>
                <a:cs typeface="Calibri" charset="0"/>
              </a:rPr>
              <a:t>invoca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15BDF399-26EC-CE4D-9C9F-32DFF4F5D0DD}"/>
              </a:ext>
            </a:extLst>
          </p:cNvPr>
          <p:cNvSpPr txBox="1"/>
          <p:nvPr/>
        </p:nvSpPr>
        <p:spPr>
          <a:xfrm>
            <a:off x="5691964" y="1679475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JavaBean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A1CC78A-F3C7-0E4E-8787-1F3DE33264FF}"/>
              </a:ext>
            </a:extLst>
          </p:cNvPr>
          <p:cNvSpPr txBox="1"/>
          <p:nvPr/>
        </p:nvSpPr>
        <p:spPr>
          <a:xfrm>
            <a:off x="6754658" y="1505568"/>
            <a:ext cx="124580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Datos</a:t>
            </a:r>
          </a:p>
          <a:p>
            <a:pPr algn="ctr"/>
            <a:r>
              <a:rPr lang="es-PE" sz="1400" spc="-10" dirty="0">
                <a:latin typeface="Calibri" charset="0"/>
                <a:ea typeface="Calibri" charset="0"/>
                <a:cs typeface="Calibri" charset="0"/>
              </a:rPr>
              <a:t>Persistentes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C82AC49-0919-7C49-95D2-3EA281D61CD9}"/>
              </a:ext>
            </a:extLst>
          </p:cNvPr>
          <p:cNvCxnSpPr>
            <a:cxnSpLocks/>
          </p:cNvCxnSpPr>
          <p:nvPr/>
        </p:nvCxnSpPr>
        <p:spPr>
          <a:xfrm flipH="1">
            <a:off x="2622316" y="2257193"/>
            <a:ext cx="1016939" cy="260723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20A8AE0-9F4C-114E-9224-F2292A288367}"/>
              </a:ext>
            </a:extLst>
          </p:cNvPr>
          <p:cNvCxnSpPr>
            <a:cxnSpLocks/>
            <a:stCxn id="9" idx="3"/>
            <a:endCxn id="37" idx="1"/>
          </p:cNvCxnSpPr>
          <p:nvPr/>
        </p:nvCxnSpPr>
        <p:spPr>
          <a:xfrm>
            <a:off x="2605851" y="2634988"/>
            <a:ext cx="2236490" cy="1175638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3EB2EDF-7E8E-D846-9021-03D3C655C7B3}"/>
              </a:ext>
            </a:extLst>
          </p:cNvPr>
          <p:cNvSpPr/>
          <p:nvPr/>
        </p:nvSpPr>
        <p:spPr>
          <a:xfrm>
            <a:off x="3490412" y="1478136"/>
            <a:ext cx="3120700" cy="3048144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19BFFCB-9A9F-654F-BFE9-4A1A31613BC7}"/>
              </a:ext>
            </a:extLst>
          </p:cNvPr>
          <p:cNvCxnSpPr>
            <a:cxnSpLocks/>
          </p:cNvCxnSpPr>
          <p:nvPr/>
        </p:nvCxnSpPr>
        <p:spPr>
          <a:xfrm flipH="1">
            <a:off x="4744490" y="2147045"/>
            <a:ext cx="917654" cy="1780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389C0D6-E997-A948-8E54-851E10B5883D}"/>
              </a:ext>
            </a:extLst>
          </p:cNvPr>
          <p:cNvCxnSpPr>
            <a:cxnSpLocks/>
          </p:cNvCxnSpPr>
          <p:nvPr/>
        </p:nvCxnSpPr>
        <p:spPr>
          <a:xfrm>
            <a:off x="4735572" y="2357412"/>
            <a:ext cx="956392" cy="0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Elipse 28">
            <a:extLst>
              <a:ext uri="{FF2B5EF4-FFF2-40B4-BE49-F238E27FC236}">
                <a16:creationId xmlns:a16="http://schemas.microsoft.com/office/drawing/2014/main" id="{9E5B3E56-224D-5D47-A885-47B5892F9B49}"/>
              </a:ext>
            </a:extLst>
          </p:cNvPr>
          <p:cNvSpPr/>
          <p:nvPr/>
        </p:nvSpPr>
        <p:spPr>
          <a:xfrm>
            <a:off x="5633611" y="1950755"/>
            <a:ext cx="808265" cy="808265"/>
          </a:xfrm>
          <a:prstGeom prst="ellipse">
            <a:avLst/>
          </a:prstGeom>
          <a:solidFill>
            <a:srgbClr val="FFB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B0E60641-8502-9B4D-A474-5B50C570BEB5}"/>
              </a:ext>
            </a:extLst>
          </p:cNvPr>
          <p:cNvSpPr txBox="1"/>
          <p:nvPr/>
        </p:nvSpPr>
        <p:spPr>
          <a:xfrm>
            <a:off x="5382776" y="2222116"/>
            <a:ext cx="13099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algn="ctr" rtl="0">
              <a:buClr>
                <a:schemeClr val="dk1"/>
              </a:buClr>
              <a:buSzPct val="100000"/>
            </a:pP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440A9BFD-3FA8-D547-99EB-1E8DC13871BB}"/>
              </a:ext>
            </a:extLst>
          </p:cNvPr>
          <p:cNvSpPr txBox="1"/>
          <p:nvPr/>
        </p:nvSpPr>
        <p:spPr>
          <a:xfrm>
            <a:off x="6115541" y="2168954"/>
            <a:ext cx="1359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Guardar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862A6782-1127-AE45-8C72-B165D827244C}"/>
              </a:ext>
            </a:extLst>
          </p:cNvPr>
          <p:cNvSpPr txBox="1"/>
          <p:nvPr/>
        </p:nvSpPr>
        <p:spPr>
          <a:xfrm>
            <a:off x="6107708" y="2333953"/>
            <a:ext cx="1359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Obtener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8BCEAEE-56A0-B645-B7A9-F5292FEA1F24}"/>
              </a:ext>
            </a:extLst>
          </p:cNvPr>
          <p:cNvCxnSpPr/>
          <p:nvPr/>
        </p:nvCxnSpPr>
        <p:spPr>
          <a:xfrm>
            <a:off x="6441876" y="2322842"/>
            <a:ext cx="691603" cy="0"/>
          </a:xfrm>
          <a:prstGeom prst="straightConnector1">
            <a:avLst/>
          </a:prstGeom>
          <a:ln w="19050">
            <a:solidFill>
              <a:srgbClr val="98999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C7DC243D-4369-6E4D-85C7-D6843D49A4F7}"/>
              </a:ext>
            </a:extLst>
          </p:cNvPr>
          <p:cNvCxnSpPr>
            <a:cxnSpLocks/>
          </p:cNvCxnSpPr>
          <p:nvPr/>
        </p:nvCxnSpPr>
        <p:spPr>
          <a:xfrm flipH="1" flipV="1">
            <a:off x="4290935" y="2471765"/>
            <a:ext cx="606281" cy="950342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568FC311-0C1A-EF4D-8EE1-814289A67C2E}"/>
              </a:ext>
            </a:extLst>
          </p:cNvPr>
          <p:cNvSpPr/>
          <p:nvPr/>
        </p:nvSpPr>
        <p:spPr>
          <a:xfrm>
            <a:off x="3639255" y="2021471"/>
            <a:ext cx="1109118" cy="496445"/>
          </a:xfrm>
          <a:prstGeom prst="roundRect">
            <a:avLst/>
          </a:prstGeom>
          <a:solidFill>
            <a:srgbClr val="FE78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400" dirty="0">
                <a:solidFill>
                  <a:schemeClr val="bg1"/>
                </a:solidFill>
                <a:latin typeface="Calibri" panose="020F0502020204030204" pitchFamily="34" charset="0"/>
                <a:ea typeface="Calibri Normal" charset="0"/>
                <a:cs typeface="Calibri" panose="020F0502020204030204" pitchFamily="34" charset="0"/>
              </a:rPr>
              <a:t>Controlador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43A09237-D865-6148-B308-1A6D02EF36C2}"/>
              </a:ext>
            </a:extLst>
          </p:cNvPr>
          <p:cNvCxnSpPr>
            <a:cxnSpLocks/>
          </p:cNvCxnSpPr>
          <p:nvPr/>
        </p:nvCxnSpPr>
        <p:spPr>
          <a:xfrm flipH="1">
            <a:off x="5193046" y="2711991"/>
            <a:ext cx="695534" cy="729639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DB2BD5F7-09CF-0441-A5CF-26BFE19BA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341" y="3422107"/>
            <a:ext cx="575791" cy="777038"/>
          </a:xfrm>
          <a:prstGeom prst="rect">
            <a:avLst/>
          </a:prstGeom>
        </p:spPr>
      </p:pic>
      <p:sp>
        <p:nvSpPr>
          <p:cNvPr id="38" name="object 7">
            <a:extLst>
              <a:ext uri="{FF2B5EF4-FFF2-40B4-BE49-F238E27FC236}">
                <a16:creationId xmlns:a16="http://schemas.microsoft.com/office/drawing/2014/main" id="{7DD3D650-300E-7A47-AB7E-8A72043DAD0B}"/>
              </a:ext>
            </a:extLst>
          </p:cNvPr>
          <p:cNvSpPr txBox="1"/>
          <p:nvPr/>
        </p:nvSpPr>
        <p:spPr>
          <a:xfrm>
            <a:off x="4934221" y="3541264"/>
            <a:ext cx="39202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Vista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Google Shape;99;p2">
            <a:extLst>
              <a:ext uri="{FF2B5EF4-FFF2-40B4-BE49-F238E27FC236}">
                <a16:creationId xmlns:a16="http://schemas.microsoft.com/office/drawing/2014/main" id="{8523D9E1-BDF0-1D49-AC24-30524CDFE710}"/>
              </a:ext>
            </a:extLst>
          </p:cNvPr>
          <p:cNvSpPr txBox="1"/>
          <p:nvPr/>
        </p:nvSpPr>
        <p:spPr>
          <a:xfrm>
            <a:off x="1232808" y="3888909"/>
            <a:ext cx="1699649" cy="346218"/>
          </a:xfrm>
          <a:prstGeom prst="rect">
            <a:avLst/>
          </a:prstGeom>
          <a:noFill/>
          <a:ln w="9525" cap="flat" cmpd="sng">
            <a:solidFill>
              <a:srgbClr val="EE46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s-ES" sz="1800" b="1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Java </a:t>
            </a:r>
            <a:r>
              <a:rPr lang="es-ES" sz="1800" b="1" dirty="0" err="1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Sever</a:t>
            </a:r>
            <a:r>
              <a:rPr lang="es-ES" sz="1800" b="1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 Faces</a:t>
            </a:r>
            <a:endParaRPr sz="819" dirty="0">
              <a:solidFill>
                <a:srgbClr val="EE4639"/>
              </a:solidFill>
            </a:endParaRPr>
          </a:p>
        </p:txBody>
      </p:sp>
      <p:cxnSp>
        <p:nvCxnSpPr>
          <p:cNvPr id="40" name="Google Shape;100;p2">
            <a:extLst>
              <a:ext uri="{FF2B5EF4-FFF2-40B4-BE49-F238E27FC236}">
                <a16:creationId xmlns:a16="http://schemas.microsoft.com/office/drawing/2014/main" id="{53CBFB66-AC2C-B34B-8C3A-82A75BEA7492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932457" y="3301084"/>
            <a:ext cx="609075" cy="760934"/>
          </a:xfrm>
          <a:prstGeom prst="straightConnector1">
            <a:avLst/>
          </a:prstGeom>
          <a:noFill/>
          <a:ln w="19050" cap="flat" cmpd="sng">
            <a:solidFill>
              <a:srgbClr val="EE463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" name="Forma libre 40">
            <a:extLst>
              <a:ext uri="{FF2B5EF4-FFF2-40B4-BE49-F238E27FC236}">
                <a16:creationId xmlns:a16="http://schemas.microsoft.com/office/drawing/2014/main" id="{784B997F-B2EA-A64D-93B4-736C4C27136A}"/>
              </a:ext>
            </a:extLst>
          </p:cNvPr>
          <p:cNvSpPr/>
          <p:nvPr/>
        </p:nvSpPr>
        <p:spPr>
          <a:xfrm>
            <a:off x="3541532" y="1632493"/>
            <a:ext cx="2537637" cy="2828261"/>
          </a:xfrm>
          <a:custGeom>
            <a:avLst/>
            <a:gdLst>
              <a:gd name="connsiteX0" fmla="*/ 14177 w 2537637"/>
              <a:gd name="connsiteY0" fmla="*/ 0 h 2828261"/>
              <a:gd name="connsiteX1" fmla="*/ 1984744 w 2537637"/>
              <a:gd name="connsiteY1" fmla="*/ 0 h 2828261"/>
              <a:gd name="connsiteX2" fmla="*/ 1984744 w 2537637"/>
              <a:gd name="connsiteY2" fmla="*/ 1275907 h 2828261"/>
              <a:gd name="connsiteX3" fmla="*/ 2537637 w 2537637"/>
              <a:gd name="connsiteY3" fmla="*/ 1601972 h 2828261"/>
              <a:gd name="connsiteX4" fmla="*/ 2537637 w 2537637"/>
              <a:gd name="connsiteY4" fmla="*/ 2828261 h 2828261"/>
              <a:gd name="connsiteX5" fmla="*/ 0 w 2537637"/>
              <a:gd name="connsiteY5" fmla="*/ 2828261 h 2828261"/>
              <a:gd name="connsiteX6" fmla="*/ 14177 w 2537637"/>
              <a:gd name="connsiteY6" fmla="*/ 0 h 282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637" h="2828261">
                <a:moveTo>
                  <a:pt x="14177" y="0"/>
                </a:moveTo>
                <a:lnTo>
                  <a:pt x="1984744" y="0"/>
                </a:lnTo>
                <a:lnTo>
                  <a:pt x="1984744" y="1275907"/>
                </a:lnTo>
                <a:lnTo>
                  <a:pt x="2537637" y="1601972"/>
                </a:lnTo>
                <a:lnTo>
                  <a:pt x="2537637" y="2828261"/>
                </a:lnTo>
                <a:lnTo>
                  <a:pt x="0" y="2828261"/>
                </a:lnTo>
                <a:cubicBezTo>
                  <a:pt x="4726" y="1885507"/>
                  <a:pt x="9451" y="942754"/>
                  <a:pt x="14177" y="0"/>
                </a:cubicBezTo>
                <a:close/>
              </a:path>
            </a:pathLst>
          </a:custGeom>
          <a:noFill/>
          <a:ln w="28575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0941EC4-8004-374E-AE45-28B25F57D8F3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42217E9-467D-3748-83C9-48F7364F13C5}"/>
              </a:ext>
            </a:extLst>
          </p:cNvPr>
          <p:cNvSpPr txBox="1"/>
          <p:nvPr/>
        </p:nvSpPr>
        <p:spPr>
          <a:xfrm>
            <a:off x="1008062" y="3169973"/>
            <a:ext cx="362794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accent5"/>
              </a:buClr>
              <a:buSzPts val="5400"/>
            </a:pPr>
            <a:r>
              <a:rPr lang="es-ES" sz="2800" dirty="0">
                <a:solidFill>
                  <a:schemeClr val="bg1"/>
                </a:solidFill>
                <a:latin typeface="Graphik Regular" charset="0"/>
                <a:sym typeface="Calibri"/>
              </a:rPr>
              <a:t>BASE DE DATOS </a:t>
            </a:r>
            <a:r>
              <a:rPr lang="es-ES" sz="2800" b="1" dirty="0">
                <a:solidFill>
                  <a:schemeClr val="bg1"/>
                </a:solidFill>
                <a:latin typeface="Graphik Bold" panose="020B0503030202060203" pitchFamily="34" charset="77"/>
                <a:sym typeface="Calibri"/>
              </a:rPr>
              <a:t>CON JAVA</a:t>
            </a:r>
            <a:r>
              <a:rPr lang="es-ES" sz="2800" b="1" dirty="0">
                <a:solidFill>
                  <a:schemeClr val="bg1"/>
                </a:solidFill>
                <a:latin typeface="Graphik Bold" panose="020B0503030202060203" pitchFamily="34" charset="77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Graphik Bold" panose="020B0503030202060203" pitchFamily="34" charset="77"/>
                <a:sym typeface="Calibri"/>
              </a:rPr>
              <a:t>(TAREA)</a:t>
            </a:r>
            <a:endParaRPr lang="es-ES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4BB2AA-CA51-DF4D-B5AD-CBB0859D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869613"/>
            <a:ext cx="195424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DEDAF5-5007-6E44-AEAE-31B575E602DF}"/>
              </a:ext>
            </a:extLst>
          </p:cNvPr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TAREA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Agrupar 7">
            <a:extLst>
              <a:ext uri="{FF2B5EF4-FFF2-40B4-BE49-F238E27FC236}">
                <a16:creationId xmlns:a16="http://schemas.microsoft.com/office/drawing/2014/main" id="{1F8D69C5-ABE1-1C44-81F5-A1705B4C228A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D102E97D-BDEB-7F40-9E8F-8483AA8AD33F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495B51B-2414-5147-A7E5-F9896A04B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71A2E8A-E37F-EE41-96E2-4DE725456B09}"/>
              </a:ext>
            </a:extLst>
          </p:cNvPr>
          <p:cNvSpPr/>
          <p:nvPr/>
        </p:nvSpPr>
        <p:spPr>
          <a:xfrm>
            <a:off x="503238" y="912813"/>
            <a:ext cx="8172450" cy="4321175"/>
          </a:xfrm>
          <a:prstGeom prst="rect">
            <a:avLst/>
          </a:prstGeom>
          <a:solidFill>
            <a:srgbClr val="D1EFF4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BAC2533C-2235-004C-9D98-A7AE42CC0C1A}"/>
              </a:ext>
            </a:extLst>
          </p:cNvPr>
          <p:cNvSpPr/>
          <p:nvPr/>
        </p:nvSpPr>
        <p:spPr>
          <a:xfrm>
            <a:off x="684213" y="1245204"/>
            <a:ext cx="7535555" cy="463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1400" b="1" dirty="0">
                <a:solidFill>
                  <a:schemeClr val="tx1"/>
                </a:solidFill>
                <a:latin typeface="Calibri" charset="0"/>
                <a:cs typeface="Calibri" charset="0"/>
              </a:rPr>
              <a:t>OBJETIVO</a:t>
            </a:r>
          </a:p>
          <a:p>
            <a:pPr marL="184150" indent="-18415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Reconocer el frameworks especializados para la capa de Vista y Control.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895FFF-7AA8-394B-BD9E-21D5B6ABB643}"/>
              </a:ext>
            </a:extLst>
          </p:cNvPr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TAREA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" name="Agrupar 7">
            <a:extLst>
              <a:ext uri="{FF2B5EF4-FFF2-40B4-BE49-F238E27FC236}">
                <a16:creationId xmlns:a16="http://schemas.microsoft.com/office/drawing/2014/main" id="{83486CAD-ABC0-3B4B-B0FB-55B08CD1A12C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84826F9-3217-0B43-B874-594157559CB2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1E294B-4EC1-9742-8E2C-18762EA86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65A61844-AE25-6142-87DA-03E241548EBA}"/>
              </a:ext>
            </a:extLst>
          </p:cNvPr>
          <p:cNvSpPr/>
          <p:nvPr/>
        </p:nvSpPr>
        <p:spPr>
          <a:xfrm>
            <a:off x="503238" y="912813"/>
            <a:ext cx="8172450" cy="4321175"/>
          </a:xfrm>
          <a:prstGeom prst="rect">
            <a:avLst/>
          </a:prstGeom>
          <a:solidFill>
            <a:srgbClr val="D1EFF4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3D7B4FF-8C84-EB44-A1A5-9A86708F11DD}"/>
              </a:ext>
            </a:extLst>
          </p:cNvPr>
          <p:cNvSpPr/>
          <p:nvPr/>
        </p:nvSpPr>
        <p:spPr>
          <a:xfrm>
            <a:off x="684213" y="1245204"/>
            <a:ext cx="7535555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4150" indent="-18415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latin typeface="Calibri" charset="0"/>
                <a:cs typeface="Calibri" charset="0"/>
                <a:sym typeface="Calibri"/>
              </a:rPr>
              <a:t>Desarrolle una aplicación web que permita hacer una validación de ingreso usando componentes JSF.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B9B2B2-4BE0-454C-8D67-271CE429DD28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8B1A95-77D4-3E4A-BFE7-B8BD3364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2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7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0DCA0A-F6CC-B74A-97C0-7FEB9C0F441B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DFA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B13878-D7B8-414E-9D56-DD9101CA323F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OBJETIVOS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C3EA1C-552F-3C4A-B69B-DCC300F15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8D4DD6-3E1A-DE4B-B102-FA654E6D9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" y="946968"/>
            <a:ext cx="2073162" cy="39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3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695BC028-2BE6-AA45-B449-A10AAD915EDF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OBJETIVOS 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3B22034C-DEF8-8F41-86BB-FA54CE83F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838" y="2292826"/>
            <a:ext cx="767013" cy="684324"/>
          </a:xfrm>
          <a:prstGeom prst="rect">
            <a:avLst/>
          </a:prstGeom>
        </p:spPr>
      </p:pic>
      <p:sp>
        <p:nvSpPr>
          <p:cNvPr id="46" name="object 7">
            <a:extLst>
              <a:ext uri="{FF2B5EF4-FFF2-40B4-BE49-F238E27FC236}">
                <a16:creationId xmlns:a16="http://schemas.microsoft.com/office/drawing/2014/main" id="{1D309C20-67BB-2042-B34F-FCCA63CD2721}"/>
              </a:ext>
            </a:extLst>
          </p:cNvPr>
          <p:cNvSpPr txBox="1"/>
          <p:nvPr/>
        </p:nvSpPr>
        <p:spPr>
          <a:xfrm>
            <a:off x="3676687" y="1712529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Servlet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AD0522A-BAD2-8A4B-865D-252184E57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79" y="2054250"/>
            <a:ext cx="447247" cy="614604"/>
          </a:xfrm>
          <a:prstGeom prst="rect">
            <a:avLst/>
          </a:prstGeom>
        </p:spPr>
      </p:pic>
      <p:sp>
        <p:nvSpPr>
          <p:cNvPr id="48" name="object 7">
            <a:extLst>
              <a:ext uri="{FF2B5EF4-FFF2-40B4-BE49-F238E27FC236}">
                <a16:creationId xmlns:a16="http://schemas.microsoft.com/office/drawing/2014/main" id="{7B52389B-3DDF-1A45-A03D-6D879545E7E1}"/>
              </a:ext>
            </a:extLst>
          </p:cNvPr>
          <p:cNvSpPr txBox="1"/>
          <p:nvPr/>
        </p:nvSpPr>
        <p:spPr>
          <a:xfrm>
            <a:off x="2623751" y="2038386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Request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37D3084A-AC2A-EC45-95C5-EE889767519A}"/>
              </a:ext>
            </a:extLst>
          </p:cNvPr>
          <p:cNvSpPr txBox="1"/>
          <p:nvPr/>
        </p:nvSpPr>
        <p:spPr>
          <a:xfrm>
            <a:off x="2622316" y="3091353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Response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object 7">
            <a:extLst>
              <a:ext uri="{FF2B5EF4-FFF2-40B4-BE49-F238E27FC236}">
                <a16:creationId xmlns:a16="http://schemas.microsoft.com/office/drawing/2014/main" id="{F4A77A5C-FC7B-FA4C-B036-1E002F76C40F}"/>
              </a:ext>
            </a:extLst>
          </p:cNvPr>
          <p:cNvSpPr txBox="1"/>
          <p:nvPr/>
        </p:nvSpPr>
        <p:spPr>
          <a:xfrm>
            <a:off x="1331445" y="3091353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Navegador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object 7">
            <a:extLst>
              <a:ext uri="{FF2B5EF4-FFF2-40B4-BE49-F238E27FC236}">
                <a16:creationId xmlns:a16="http://schemas.microsoft.com/office/drawing/2014/main" id="{125BD9AF-9CE8-7045-97B1-6E7C850C213D}"/>
              </a:ext>
            </a:extLst>
          </p:cNvPr>
          <p:cNvSpPr txBox="1"/>
          <p:nvPr/>
        </p:nvSpPr>
        <p:spPr>
          <a:xfrm>
            <a:off x="4489340" y="4591633"/>
            <a:ext cx="13591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Contenedor Web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05445E43-F8A4-1B43-B674-2D095559B2A7}"/>
              </a:ext>
            </a:extLst>
          </p:cNvPr>
          <p:cNvSpPr txBox="1"/>
          <p:nvPr/>
        </p:nvSpPr>
        <p:spPr>
          <a:xfrm>
            <a:off x="4959496" y="3706263"/>
            <a:ext cx="13591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JSP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72904E86-CF25-FB40-9602-5989A13CFBA6}"/>
              </a:ext>
            </a:extLst>
          </p:cNvPr>
          <p:cNvSpPr txBox="1"/>
          <p:nvPr/>
        </p:nvSpPr>
        <p:spPr>
          <a:xfrm>
            <a:off x="5456482" y="3127329"/>
            <a:ext cx="3920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Usa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4" name="object 7">
            <a:extLst>
              <a:ext uri="{FF2B5EF4-FFF2-40B4-BE49-F238E27FC236}">
                <a16:creationId xmlns:a16="http://schemas.microsoft.com/office/drawing/2014/main" id="{23C452D8-F828-5841-A091-F1DC3F939D1A}"/>
              </a:ext>
            </a:extLst>
          </p:cNvPr>
          <p:cNvSpPr txBox="1"/>
          <p:nvPr/>
        </p:nvSpPr>
        <p:spPr>
          <a:xfrm>
            <a:off x="3748846" y="2849383"/>
            <a:ext cx="67934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Desplegar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object 7">
            <a:extLst>
              <a:ext uri="{FF2B5EF4-FFF2-40B4-BE49-F238E27FC236}">
                <a16:creationId xmlns:a16="http://schemas.microsoft.com/office/drawing/2014/main" id="{2DE650F8-9372-BE44-8F36-A9FA07737DF4}"/>
              </a:ext>
            </a:extLst>
          </p:cNvPr>
          <p:cNvSpPr txBox="1"/>
          <p:nvPr/>
        </p:nvSpPr>
        <p:spPr>
          <a:xfrm>
            <a:off x="4822851" y="2201752"/>
            <a:ext cx="67934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Resultado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6" name="object 7">
            <a:extLst>
              <a:ext uri="{FF2B5EF4-FFF2-40B4-BE49-F238E27FC236}">
                <a16:creationId xmlns:a16="http://schemas.microsoft.com/office/drawing/2014/main" id="{205B4E8B-D29E-FC4E-BDA3-E284C4972ECA}"/>
              </a:ext>
            </a:extLst>
          </p:cNvPr>
          <p:cNvSpPr txBox="1"/>
          <p:nvPr/>
        </p:nvSpPr>
        <p:spPr>
          <a:xfrm>
            <a:off x="4842341" y="1741636"/>
            <a:ext cx="67934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Accede e</a:t>
            </a:r>
          </a:p>
          <a:p>
            <a:r>
              <a:rPr lang="es-PE" sz="1000" spc="-10" dirty="0">
                <a:latin typeface="Calibri" charset="0"/>
                <a:ea typeface="Calibri" charset="0"/>
                <a:cs typeface="Calibri" charset="0"/>
              </a:rPr>
              <a:t>invoca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object 7">
            <a:extLst>
              <a:ext uri="{FF2B5EF4-FFF2-40B4-BE49-F238E27FC236}">
                <a16:creationId xmlns:a16="http://schemas.microsoft.com/office/drawing/2014/main" id="{3B303158-B316-1644-9E3D-A9D1456B9AFB}"/>
              </a:ext>
            </a:extLst>
          </p:cNvPr>
          <p:cNvSpPr txBox="1"/>
          <p:nvPr/>
        </p:nvSpPr>
        <p:spPr>
          <a:xfrm>
            <a:off x="5691964" y="1679475"/>
            <a:ext cx="7951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JavaBean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object 7">
            <a:extLst>
              <a:ext uri="{FF2B5EF4-FFF2-40B4-BE49-F238E27FC236}">
                <a16:creationId xmlns:a16="http://schemas.microsoft.com/office/drawing/2014/main" id="{91080395-7F5E-CD45-A837-526E42BC531C}"/>
              </a:ext>
            </a:extLst>
          </p:cNvPr>
          <p:cNvSpPr txBox="1"/>
          <p:nvPr/>
        </p:nvSpPr>
        <p:spPr>
          <a:xfrm>
            <a:off x="6754658" y="1505568"/>
            <a:ext cx="124580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Datos</a:t>
            </a:r>
          </a:p>
          <a:p>
            <a:pPr algn="ctr"/>
            <a:r>
              <a:rPr lang="es-PE" sz="1400" spc="-10" dirty="0">
                <a:latin typeface="Calibri" charset="0"/>
                <a:ea typeface="Calibri" charset="0"/>
                <a:cs typeface="Calibri" charset="0"/>
              </a:rPr>
              <a:t>Persistentes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7148C9DE-37AE-A44C-95B8-9682B0425DC9}"/>
              </a:ext>
            </a:extLst>
          </p:cNvPr>
          <p:cNvCxnSpPr>
            <a:cxnSpLocks/>
          </p:cNvCxnSpPr>
          <p:nvPr/>
        </p:nvCxnSpPr>
        <p:spPr>
          <a:xfrm flipH="1">
            <a:off x="2622316" y="2257193"/>
            <a:ext cx="1016939" cy="260723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8ADE504A-6F92-DB42-A0A1-A01A4C3DBBEF}"/>
              </a:ext>
            </a:extLst>
          </p:cNvPr>
          <p:cNvCxnSpPr>
            <a:cxnSpLocks/>
            <a:stCxn id="45" idx="3"/>
            <a:endCxn id="72" idx="1"/>
          </p:cNvCxnSpPr>
          <p:nvPr/>
        </p:nvCxnSpPr>
        <p:spPr>
          <a:xfrm>
            <a:off x="2605851" y="2634988"/>
            <a:ext cx="2236490" cy="1175638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ángulo 60">
            <a:extLst>
              <a:ext uri="{FF2B5EF4-FFF2-40B4-BE49-F238E27FC236}">
                <a16:creationId xmlns:a16="http://schemas.microsoft.com/office/drawing/2014/main" id="{0803093B-EEBA-7F4C-BAC2-735BD7DD799B}"/>
              </a:ext>
            </a:extLst>
          </p:cNvPr>
          <p:cNvSpPr/>
          <p:nvPr/>
        </p:nvSpPr>
        <p:spPr>
          <a:xfrm>
            <a:off x="3490412" y="1478136"/>
            <a:ext cx="3120700" cy="3048144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2B517E5-3B07-AF48-B072-12C9E04FC482}"/>
              </a:ext>
            </a:extLst>
          </p:cNvPr>
          <p:cNvCxnSpPr>
            <a:cxnSpLocks/>
          </p:cNvCxnSpPr>
          <p:nvPr/>
        </p:nvCxnSpPr>
        <p:spPr>
          <a:xfrm flipH="1">
            <a:off x="4744490" y="2147045"/>
            <a:ext cx="917654" cy="1780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6CE5E3BD-874F-A647-B128-D0381CD21AF3}"/>
              </a:ext>
            </a:extLst>
          </p:cNvPr>
          <p:cNvCxnSpPr>
            <a:cxnSpLocks/>
          </p:cNvCxnSpPr>
          <p:nvPr/>
        </p:nvCxnSpPr>
        <p:spPr>
          <a:xfrm>
            <a:off x="4735572" y="2357412"/>
            <a:ext cx="956392" cy="0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Elipse 63">
            <a:extLst>
              <a:ext uri="{FF2B5EF4-FFF2-40B4-BE49-F238E27FC236}">
                <a16:creationId xmlns:a16="http://schemas.microsoft.com/office/drawing/2014/main" id="{7822FAC8-AF9F-434C-87E7-AD123642C422}"/>
              </a:ext>
            </a:extLst>
          </p:cNvPr>
          <p:cNvSpPr/>
          <p:nvPr/>
        </p:nvSpPr>
        <p:spPr>
          <a:xfrm>
            <a:off x="5633611" y="1950755"/>
            <a:ext cx="808265" cy="808265"/>
          </a:xfrm>
          <a:prstGeom prst="ellipse">
            <a:avLst/>
          </a:prstGeom>
          <a:solidFill>
            <a:srgbClr val="FFB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5" name="object 7">
            <a:extLst>
              <a:ext uri="{FF2B5EF4-FFF2-40B4-BE49-F238E27FC236}">
                <a16:creationId xmlns:a16="http://schemas.microsoft.com/office/drawing/2014/main" id="{63F934C0-2049-7F4C-994E-F9C724161B90}"/>
              </a:ext>
            </a:extLst>
          </p:cNvPr>
          <p:cNvSpPr txBox="1"/>
          <p:nvPr/>
        </p:nvSpPr>
        <p:spPr>
          <a:xfrm>
            <a:off x="5382776" y="2222116"/>
            <a:ext cx="13099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algn="ctr" rtl="0">
              <a:buClr>
                <a:schemeClr val="dk1"/>
              </a:buClr>
              <a:buSzPct val="100000"/>
            </a:pP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</a:p>
        </p:txBody>
      </p:sp>
      <p:sp>
        <p:nvSpPr>
          <p:cNvPr id="66" name="object 7">
            <a:extLst>
              <a:ext uri="{FF2B5EF4-FFF2-40B4-BE49-F238E27FC236}">
                <a16:creationId xmlns:a16="http://schemas.microsoft.com/office/drawing/2014/main" id="{12E2DB88-A1C1-7745-9953-52C68082FF21}"/>
              </a:ext>
            </a:extLst>
          </p:cNvPr>
          <p:cNvSpPr txBox="1"/>
          <p:nvPr/>
        </p:nvSpPr>
        <p:spPr>
          <a:xfrm>
            <a:off x="6115541" y="2168954"/>
            <a:ext cx="1359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Guardar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7" name="object 7">
            <a:extLst>
              <a:ext uri="{FF2B5EF4-FFF2-40B4-BE49-F238E27FC236}">
                <a16:creationId xmlns:a16="http://schemas.microsoft.com/office/drawing/2014/main" id="{09042F6F-67F4-AD4F-A0FF-182350CFC61B}"/>
              </a:ext>
            </a:extLst>
          </p:cNvPr>
          <p:cNvSpPr txBox="1"/>
          <p:nvPr/>
        </p:nvSpPr>
        <p:spPr>
          <a:xfrm>
            <a:off x="6107708" y="2333953"/>
            <a:ext cx="1359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0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Obtener</a:t>
            </a:r>
            <a:endParaRPr lang="es-ES_tradnl" sz="1000" spc="-1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966A4E82-97A4-B148-85A0-8BEC9CDE5865}"/>
              </a:ext>
            </a:extLst>
          </p:cNvPr>
          <p:cNvCxnSpPr/>
          <p:nvPr/>
        </p:nvCxnSpPr>
        <p:spPr>
          <a:xfrm>
            <a:off x="6441876" y="2322842"/>
            <a:ext cx="691603" cy="0"/>
          </a:xfrm>
          <a:prstGeom prst="straightConnector1">
            <a:avLst/>
          </a:prstGeom>
          <a:ln w="19050">
            <a:solidFill>
              <a:srgbClr val="98999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8BE4E97B-2486-5242-B0D7-06B2D1A0BDB4}"/>
              </a:ext>
            </a:extLst>
          </p:cNvPr>
          <p:cNvCxnSpPr>
            <a:cxnSpLocks/>
          </p:cNvCxnSpPr>
          <p:nvPr/>
        </p:nvCxnSpPr>
        <p:spPr>
          <a:xfrm flipH="1" flipV="1">
            <a:off x="4290935" y="2471765"/>
            <a:ext cx="606281" cy="950342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ángulo redondeado 69">
            <a:extLst>
              <a:ext uri="{FF2B5EF4-FFF2-40B4-BE49-F238E27FC236}">
                <a16:creationId xmlns:a16="http://schemas.microsoft.com/office/drawing/2014/main" id="{9C6514C5-736F-394D-B4D2-EA49786ABDFB}"/>
              </a:ext>
            </a:extLst>
          </p:cNvPr>
          <p:cNvSpPr/>
          <p:nvPr/>
        </p:nvSpPr>
        <p:spPr>
          <a:xfrm>
            <a:off x="3639255" y="2021471"/>
            <a:ext cx="1109118" cy="496445"/>
          </a:xfrm>
          <a:prstGeom prst="roundRect">
            <a:avLst/>
          </a:prstGeom>
          <a:solidFill>
            <a:srgbClr val="FE78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400" dirty="0">
                <a:solidFill>
                  <a:schemeClr val="bg1"/>
                </a:solidFill>
                <a:latin typeface="Calibri" panose="020F0502020204030204" pitchFamily="34" charset="0"/>
                <a:ea typeface="Calibri Normal" charset="0"/>
                <a:cs typeface="Calibri" panose="020F0502020204030204" pitchFamily="34" charset="0"/>
              </a:rPr>
              <a:t>Controlador</a:t>
            </a:r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BC0C453F-B884-5F49-8B91-2C3E1923CA59}"/>
              </a:ext>
            </a:extLst>
          </p:cNvPr>
          <p:cNvCxnSpPr>
            <a:cxnSpLocks/>
          </p:cNvCxnSpPr>
          <p:nvPr/>
        </p:nvCxnSpPr>
        <p:spPr>
          <a:xfrm flipH="1">
            <a:off x="5193046" y="2711991"/>
            <a:ext cx="695534" cy="729639"/>
          </a:xfrm>
          <a:prstGeom prst="line">
            <a:avLst/>
          </a:prstGeom>
          <a:ln w="19050">
            <a:solidFill>
              <a:srgbClr val="808799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Imagen 71">
            <a:extLst>
              <a:ext uri="{FF2B5EF4-FFF2-40B4-BE49-F238E27FC236}">
                <a16:creationId xmlns:a16="http://schemas.microsoft.com/office/drawing/2014/main" id="{28F6865F-CB30-1D4A-AA68-11541A2B4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341" y="3422107"/>
            <a:ext cx="575791" cy="777038"/>
          </a:xfrm>
          <a:prstGeom prst="rect">
            <a:avLst/>
          </a:prstGeom>
        </p:spPr>
      </p:pic>
      <p:sp>
        <p:nvSpPr>
          <p:cNvPr id="73" name="object 7">
            <a:extLst>
              <a:ext uri="{FF2B5EF4-FFF2-40B4-BE49-F238E27FC236}">
                <a16:creationId xmlns:a16="http://schemas.microsoft.com/office/drawing/2014/main" id="{393AAD3C-CA8C-2248-9D60-58D7E2B1BA20}"/>
              </a:ext>
            </a:extLst>
          </p:cNvPr>
          <p:cNvSpPr txBox="1"/>
          <p:nvPr/>
        </p:nvSpPr>
        <p:spPr>
          <a:xfrm>
            <a:off x="4934221" y="3541264"/>
            <a:ext cx="39202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PE" sz="1400" spc="-10" dirty="0">
                <a:solidFill>
                  <a:srgbClr val="000000"/>
                </a:solidFill>
                <a:latin typeface="Calibri" charset="0"/>
                <a:cs typeface="Calibri" charset="0"/>
                <a:sym typeface="Arial"/>
              </a:rPr>
              <a:t>Vista</a:t>
            </a: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Google Shape;99;p2">
            <a:extLst>
              <a:ext uri="{FF2B5EF4-FFF2-40B4-BE49-F238E27FC236}">
                <a16:creationId xmlns:a16="http://schemas.microsoft.com/office/drawing/2014/main" id="{2FD8EDCB-7877-964A-8DE7-74CFA61C40A0}"/>
              </a:ext>
            </a:extLst>
          </p:cNvPr>
          <p:cNvSpPr txBox="1"/>
          <p:nvPr/>
        </p:nvSpPr>
        <p:spPr>
          <a:xfrm>
            <a:off x="1232808" y="3888909"/>
            <a:ext cx="1699649" cy="346218"/>
          </a:xfrm>
          <a:prstGeom prst="rect">
            <a:avLst/>
          </a:prstGeom>
          <a:noFill/>
          <a:ln w="9525" cap="flat" cmpd="sng">
            <a:solidFill>
              <a:srgbClr val="EE46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s-ES" sz="1800" b="1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Java </a:t>
            </a:r>
            <a:r>
              <a:rPr lang="es-ES" sz="1800" b="1" dirty="0" err="1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Sever</a:t>
            </a:r>
            <a:r>
              <a:rPr lang="es-ES" sz="1800" b="1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 Faces</a:t>
            </a:r>
            <a:endParaRPr sz="819" dirty="0">
              <a:solidFill>
                <a:srgbClr val="EE4639"/>
              </a:solidFill>
            </a:endParaRPr>
          </a:p>
        </p:txBody>
      </p:sp>
      <p:cxnSp>
        <p:nvCxnSpPr>
          <p:cNvPr id="76" name="Google Shape;100;p2">
            <a:extLst>
              <a:ext uri="{FF2B5EF4-FFF2-40B4-BE49-F238E27FC236}">
                <a16:creationId xmlns:a16="http://schemas.microsoft.com/office/drawing/2014/main" id="{694588C6-CAD9-7746-9EDF-530C5EDE2BC6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2932457" y="3301084"/>
            <a:ext cx="609075" cy="760934"/>
          </a:xfrm>
          <a:prstGeom prst="straightConnector1">
            <a:avLst/>
          </a:prstGeom>
          <a:noFill/>
          <a:ln w="19050" cap="flat" cmpd="sng">
            <a:solidFill>
              <a:srgbClr val="EE463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7" name="Forma libre 76">
            <a:extLst>
              <a:ext uri="{FF2B5EF4-FFF2-40B4-BE49-F238E27FC236}">
                <a16:creationId xmlns:a16="http://schemas.microsoft.com/office/drawing/2014/main" id="{AC456A89-4088-8147-B1C6-1470523971F0}"/>
              </a:ext>
            </a:extLst>
          </p:cNvPr>
          <p:cNvSpPr/>
          <p:nvPr/>
        </p:nvSpPr>
        <p:spPr>
          <a:xfrm>
            <a:off x="3541532" y="1632493"/>
            <a:ext cx="2537637" cy="2828261"/>
          </a:xfrm>
          <a:custGeom>
            <a:avLst/>
            <a:gdLst>
              <a:gd name="connsiteX0" fmla="*/ 14177 w 2537637"/>
              <a:gd name="connsiteY0" fmla="*/ 0 h 2828261"/>
              <a:gd name="connsiteX1" fmla="*/ 1984744 w 2537637"/>
              <a:gd name="connsiteY1" fmla="*/ 0 h 2828261"/>
              <a:gd name="connsiteX2" fmla="*/ 1984744 w 2537637"/>
              <a:gd name="connsiteY2" fmla="*/ 1275907 h 2828261"/>
              <a:gd name="connsiteX3" fmla="*/ 2537637 w 2537637"/>
              <a:gd name="connsiteY3" fmla="*/ 1601972 h 2828261"/>
              <a:gd name="connsiteX4" fmla="*/ 2537637 w 2537637"/>
              <a:gd name="connsiteY4" fmla="*/ 2828261 h 2828261"/>
              <a:gd name="connsiteX5" fmla="*/ 0 w 2537637"/>
              <a:gd name="connsiteY5" fmla="*/ 2828261 h 2828261"/>
              <a:gd name="connsiteX6" fmla="*/ 14177 w 2537637"/>
              <a:gd name="connsiteY6" fmla="*/ 0 h 282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637" h="2828261">
                <a:moveTo>
                  <a:pt x="14177" y="0"/>
                </a:moveTo>
                <a:lnTo>
                  <a:pt x="1984744" y="0"/>
                </a:lnTo>
                <a:lnTo>
                  <a:pt x="1984744" y="1275907"/>
                </a:lnTo>
                <a:lnTo>
                  <a:pt x="2537637" y="1601972"/>
                </a:lnTo>
                <a:lnTo>
                  <a:pt x="2537637" y="2828261"/>
                </a:lnTo>
                <a:lnTo>
                  <a:pt x="0" y="2828261"/>
                </a:lnTo>
                <a:cubicBezTo>
                  <a:pt x="4726" y="1885507"/>
                  <a:pt x="9451" y="942754"/>
                  <a:pt x="14177" y="0"/>
                </a:cubicBezTo>
                <a:close/>
              </a:path>
            </a:pathLst>
          </a:custGeom>
          <a:noFill/>
          <a:ln w="28575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0D16D3B-0B5D-604F-9E89-BF652E668EFA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B3E397-AC2E-3E45-B26C-8B5123CB2B1E}"/>
              </a:ext>
            </a:extLst>
          </p:cNvPr>
          <p:cNvSpPr txBox="1"/>
          <p:nvPr/>
        </p:nvSpPr>
        <p:spPr>
          <a:xfrm>
            <a:off x="1008062" y="3169973"/>
            <a:ext cx="4811491" cy="1025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s-ES" sz="2800" dirty="0">
                <a:solidFill>
                  <a:schemeClr val="bg1"/>
                </a:solidFill>
                <a:latin typeface="Graphik Regular" charset="0"/>
                <a:sym typeface="Calibri"/>
              </a:rPr>
              <a:t>EFICIENCIA EN USO DE </a:t>
            </a:r>
            <a:r>
              <a:rPr lang="es-ES" sz="2800" b="1" dirty="0">
                <a:solidFill>
                  <a:schemeClr val="bg1"/>
                </a:solidFill>
                <a:latin typeface="Graphik Bold" panose="020B0503030202060203" pitchFamily="34" charset="77"/>
                <a:sym typeface="Calibri"/>
              </a:rPr>
              <a:t>PATRÓN MVC USANDO JSF</a:t>
            </a:r>
            <a:endParaRPr lang="es-ES" sz="2800" b="1" dirty="0">
              <a:solidFill>
                <a:schemeClr val="bg1"/>
              </a:solidFill>
              <a:latin typeface="Graphik Bold" panose="020B0503030202060203" pitchFamily="34" charset="77"/>
            </a:endParaRPr>
          </a:p>
          <a:p>
            <a:pPr>
              <a:lnSpc>
                <a:spcPct val="110000"/>
              </a:lnSpc>
              <a:defRPr/>
            </a:pPr>
            <a:endParaRPr lang="es-ES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8293D5-98C3-5843-B390-395B27BE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869613"/>
            <a:ext cx="195424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703512-0591-9E49-8372-A7A5D1FC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29" y="927050"/>
            <a:ext cx="6073859" cy="4048986"/>
          </a:xfrm>
          <a:prstGeom prst="rect">
            <a:avLst/>
          </a:prstGeom>
        </p:spPr>
      </p:pic>
      <p:sp>
        <p:nvSpPr>
          <p:cNvPr id="112" name="Google Shape;112;p4"/>
          <p:cNvSpPr txBox="1"/>
          <p:nvPr/>
        </p:nvSpPr>
        <p:spPr>
          <a:xfrm>
            <a:off x="3583384" y="5012133"/>
            <a:ext cx="509230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Fuente: </a:t>
            </a:r>
            <a:r>
              <a:rPr lang="es-ES" sz="1000" u="sng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http://es.wikipedia.org/wiki/JavaServer_Faces</a:t>
            </a:r>
            <a:r>
              <a:rPr lang="es-E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482623-2559-3448-BCA2-C5BF73740E90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EFICIENCIA EN USO DE PATRÓN MVC USANDO JSF</a:t>
            </a:r>
            <a:endParaRPr lang="es-ES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id="{CDD7D1AE-E3C4-8842-81C2-33928266FC09}"/>
              </a:ext>
            </a:extLst>
          </p:cNvPr>
          <p:cNvSpPr/>
          <p:nvPr/>
        </p:nvSpPr>
        <p:spPr>
          <a:xfrm rot="16200000">
            <a:off x="-97384" y="1515512"/>
            <a:ext cx="4048985" cy="2872063"/>
          </a:xfrm>
          <a:prstGeom prst="round2SameRect">
            <a:avLst>
              <a:gd name="adj1" fmla="val 5165"/>
              <a:gd name="adj2" fmla="val 0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FD4FB9-78EC-5C4A-9A99-50265FFFF607}"/>
              </a:ext>
            </a:extLst>
          </p:cNvPr>
          <p:cNvSpPr txBox="1"/>
          <p:nvPr/>
        </p:nvSpPr>
        <p:spPr>
          <a:xfrm>
            <a:off x="792861" y="2390419"/>
            <a:ext cx="2286285" cy="1646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P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¿QUÉ ES JAVA SERVER FACES?</a:t>
            </a:r>
            <a:endParaRPr lang="es-P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para aplicaciones Java basadas en web que simplifica el desarrollo de interfaces de usuario en aplicaciones Java EE.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1B3E7C-095D-BC49-AA56-E6D81EFEF3F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lum bright="100000" contrast="100000"/>
          </a:blip>
          <a:stretch>
            <a:fillRect/>
          </a:stretch>
        </p:blipFill>
        <p:spPr>
          <a:xfrm>
            <a:off x="792861" y="2197383"/>
            <a:ext cx="121379" cy="121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4F34DD4-6ACC-3E4A-BF9D-1643DE43661C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EFICIENCIA EN USO DE PATRÓN MVC USANDO JSF</a:t>
            </a:r>
            <a:endParaRPr lang="es-ES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2057326-6413-5E48-9B2F-BC739490A8A4}"/>
              </a:ext>
            </a:extLst>
          </p:cNvPr>
          <p:cNvSpPr txBox="1"/>
          <p:nvPr/>
        </p:nvSpPr>
        <p:spPr>
          <a:xfrm>
            <a:off x="506796" y="912813"/>
            <a:ext cx="8168892" cy="3770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algn="l" rtl="0">
              <a:spcAft>
                <a:spcPts val="600"/>
              </a:spcAft>
              <a:buClr>
                <a:schemeClr val="dk1"/>
              </a:buClr>
              <a:buSzPct val="100000"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JSF INCLUYE</a:t>
            </a:r>
          </a:p>
          <a:p>
            <a:pPr marL="182563" indent="-184150">
              <a:buSzPct val="100000"/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Un conjunto de </a:t>
            </a:r>
            <a:r>
              <a:rPr lang="es-ES" sz="1600" u="sng" dirty="0">
                <a:solidFill>
                  <a:schemeClr val="hlink"/>
                </a:solidFill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  <a:hlinkClick r:id="rId3"/>
              </a:rPr>
              <a:t>APIs</a:t>
            </a: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 para representar componentes de una interfaz de usuario y administrar su estado, manejar eventos, validar entrada, definir un esquema de navegación de las páginas y dar soporte para internacionalización y accesibilidad.</a:t>
            </a:r>
          </a:p>
          <a:p>
            <a:pPr>
              <a:buSzPct val="100000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4150">
              <a:buSzPct val="100000"/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Un conjunto por defecto de componentes para la interfaz de usuario.</a:t>
            </a:r>
          </a:p>
          <a:p>
            <a:pPr>
              <a:buSzPct val="100000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4150">
              <a:buSzPct val="100000"/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Dos bibliotecas de etiquetas personalizadas para </a:t>
            </a:r>
            <a:r>
              <a:rPr lang="es-ES" sz="1600" dirty="0" err="1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JavaServer</a:t>
            </a: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 </a:t>
            </a:r>
            <a:r>
              <a:rPr lang="es-ES" sz="1600" dirty="0" err="1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Pages</a:t>
            </a: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 que permiten expresar una interfaz </a:t>
            </a:r>
            <a:r>
              <a:rPr lang="es-ES" sz="1600" dirty="0" err="1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JavaServer</a:t>
            </a: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 Faces dentro de una página JSP.</a:t>
            </a:r>
          </a:p>
          <a:p>
            <a:pPr>
              <a:buSzPct val="100000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4150">
              <a:buSzPct val="100000"/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Un modelo de eventos en el lado del servidor.</a:t>
            </a:r>
          </a:p>
          <a:p>
            <a:pPr>
              <a:buSzPct val="100000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4150">
              <a:buSzPct val="100000"/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Administración de estados.</a:t>
            </a:r>
          </a:p>
          <a:p>
            <a:pPr>
              <a:buSzPct val="100000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4150">
              <a:buSzPct val="100000"/>
              <a:buFont typeface="Arial" panose="020B0604020202020204" pitchFamily="34" charset="0"/>
              <a:buChar char="•"/>
            </a:pPr>
            <a:r>
              <a:rPr lang="es-ES" sz="1600" u="sng" dirty="0">
                <a:solidFill>
                  <a:schemeClr val="hlink"/>
                </a:solidFill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  <a:hlinkClick r:id="rId4"/>
              </a:rPr>
              <a:t>Beans</a:t>
            </a:r>
            <a:r>
              <a:rPr lang="es-ES" sz="1600" dirty="0">
                <a:latin typeface="Calibri" panose="020F0502020204030204" pitchFamily="34" charset="0"/>
                <a:ea typeface="Arial Narrow"/>
                <a:cs typeface="Calibri" panose="020F0502020204030204" pitchFamily="34" charset="0"/>
                <a:sym typeface="Arial Narrow"/>
              </a:rPr>
              <a:t> administrados.</a:t>
            </a: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31003D5-53B4-2D47-BC24-9CB31179B9F9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EFICIENCIA EN USO DE PATRÓN MVC USANDO JSF</a:t>
            </a:r>
            <a:endParaRPr lang="es-ES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Google Shape;125;p6">
            <a:extLst>
              <a:ext uri="{FF2B5EF4-FFF2-40B4-BE49-F238E27FC236}">
                <a16:creationId xmlns:a16="http://schemas.microsoft.com/office/drawing/2014/main" id="{00F1FE40-ABB7-4F4B-86CB-FC0F6FA184C5}"/>
              </a:ext>
            </a:extLst>
          </p:cNvPr>
          <p:cNvSpPr txBox="1">
            <a:spLocks/>
          </p:cNvSpPr>
          <p:nvPr/>
        </p:nvSpPr>
        <p:spPr>
          <a:xfrm>
            <a:off x="503238" y="912814"/>
            <a:ext cx="8172450" cy="22090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None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VERSIONES: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6950AB"/>
              </a:buClr>
              <a:buSzPct val="100000"/>
            </a:pPr>
            <a:r>
              <a:rPr lang="es-ES" sz="1600" b="1" dirty="0">
                <a:solidFill>
                  <a:srgbClr val="6950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JSF 1.0 (11-03-2004) -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lanzamiento 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6950AB"/>
              </a:buClr>
              <a:buSzPct val="100000"/>
            </a:pPr>
            <a:r>
              <a:rPr lang="es-ES" sz="1600" b="1" dirty="0">
                <a:solidFill>
                  <a:srgbClr val="6950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JSF 1.1 (27-05-2004) -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lanzamiento que solucionaba errores. Sin cambios en las especificaciones 		              ni en el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renderkit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de HTML.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6950AB"/>
              </a:buClr>
              <a:buSzPct val="100000"/>
            </a:pPr>
            <a:r>
              <a:rPr lang="es-ES" sz="1600" b="1" dirty="0">
                <a:solidFill>
                  <a:srgbClr val="6950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JSF 1.2 (11-05-2006) -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lanzamiento con mejoras y corrección de errores.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6950AB"/>
              </a:buClr>
              <a:buSzPct val="100000"/>
            </a:pPr>
            <a:r>
              <a:rPr lang="es-ES" sz="1600" b="1" dirty="0">
                <a:solidFill>
                  <a:srgbClr val="6950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JSF 2.0 (12-08-2009) -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mejoras para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ajax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6950AB"/>
              </a:buClr>
              <a:buSzPct val="100000"/>
            </a:pPr>
            <a:r>
              <a:rPr lang="es-ES" sz="1600" b="1" dirty="0">
                <a:solidFill>
                  <a:srgbClr val="6950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JSF 2.2 (2013) -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mejoras para html5.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6950AB"/>
              </a:buClr>
              <a:buSzPct val="100000"/>
            </a:pPr>
            <a:r>
              <a:rPr lang="es-ES" sz="1600" b="1" dirty="0">
                <a:solidFill>
                  <a:srgbClr val="6950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JSF 2.3 (2016) -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mejoras para manejo JSON.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6950AB"/>
              </a:buClr>
              <a:buSzPct val="100000"/>
            </a:pPr>
            <a:endParaRPr lang="es-ES" sz="1600" dirty="0"/>
          </a:p>
          <a:p>
            <a:pPr marL="228600" indent="-508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s-E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271315A-FE3C-C14B-A311-810939AA0901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EFICIENCIA EN USO DE PATRÓN MVC USANDO JSF</a:t>
            </a:r>
            <a:endParaRPr lang="es-ES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6AEC265-E161-0943-AF09-BA9C8595F607}"/>
              </a:ext>
            </a:extLst>
          </p:cNvPr>
          <p:cNvSpPr txBox="1"/>
          <p:nvPr/>
        </p:nvSpPr>
        <p:spPr>
          <a:xfrm>
            <a:off x="506796" y="912813"/>
            <a:ext cx="8168892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algn="l" rtl="0">
              <a:spcAft>
                <a:spcPts val="600"/>
              </a:spcAft>
              <a:buClr>
                <a:schemeClr val="dk1"/>
              </a:buClr>
              <a:buSzPct val="100000"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REFERENCIAS: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A continuación las referencias creadas por el JCP para JSF:</a:t>
            </a:r>
          </a:p>
          <a:p>
            <a:pPr marL="179388" indent="-1793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JSR 127 (JSF 1.0 and 1.1)</a:t>
            </a:r>
          </a:p>
          <a:p>
            <a:pPr marL="179388" indent="-1793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JSR 252 (JSF 1.2)</a:t>
            </a:r>
          </a:p>
          <a:p>
            <a:pPr marL="179388" indent="-1793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JSR 314 (JSF 2.0)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body" idx="4294967295"/>
          </p:nvPr>
        </p:nvSpPr>
        <p:spPr>
          <a:xfrm>
            <a:off x="503238" y="914400"/>
            <a:ext cx="3889375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IMPLEMENTACIONES:</a:t>
            </a:r>
          </a:p>
          <a:p>
            <a:pPr marL="171450" indent="-171450">
              <a:spcBef>
                <a:spcPts val="0"/>
              </a:spcBef>
              <a:buSzPts val="2400"/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Las principales implementaciones de JSF son:</a:t>
            </a:r>
          </a:p>
          <a:p>
            <a:pPr marL="171450" indent="-171450">
              <a:spcBef>
                <a:spcPts val="0"/>
              </a:spcBef>
              <a:buSzPts val="2400"/>
              <a:buNone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388" indent="-179388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JSF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Reference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Sun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Microsystems.</a:t>
            </a:r>
          </a:p>
          <a:p>
            <a:pPr marL="179388" indent="-179388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MyFaces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proyecto de Apache Software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Foundation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9388" indent="-179388">
              <a:buClr>
                <a:srgbClr val="7150A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jQuery4jsf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Contiene diversos componentes sobre la base de uno de los más populares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jQuery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527B-DC62-1341-B595-8CBBDAE0E808}"/>
              </a:ext>
            </a:extLst>
          </p:cNvPr>
          <p:cNvSpPr/>
          <p:nvPr/>
        </p:nvSpPr>
        <p:spPr>
          <a:xfrm>
            <a:off x="503238" y="376838"/>
            <a:ext cx="575007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cs typeface="Calibri" charset="0"/>
                <a:sym typeface="Calibri"/>
              </a:rPr>
              <a:t>EFICIENCIA EN USO DE PATRÓN MVC USANDO JSF</a:t>
            </a:r>
            <a:endParaRPr lang="es-ES" sz="1000" dirty="0">
              <a:solidFill>
                <a:schemeClr val="bg1">
                  <a:lumMod val="65000"/>
                </a:schemeClr>
              </a:solidFill>
              <a:latin typeface="Calibri" charset="0"/>
              <a:cs typeface="Calibri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A072FD-E8C2-A24F-96B9-1F68162D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58" y="829339"/>
            <a:ext cx="3205554" cy="17484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ABEA6E-EB18-5D41-AE21-D71F498BA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2577823"/>
            <a:ext cx="3205554" cy="1175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623</Words>
  <Application>Microsoft Macintosh PowerPoint</Application>
  <PresentationFormat>Personalizado</PresentationFormat>
  <Paragraphs>116</Paragraphs>
  <Slides>18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Graphik Bold</vt:lpstr>
      <vt:lpstr>Graphik Medium</vt:lpstr>
      <vt:lpstr>Calibri</vt:lpstr>
      <vt:lpstr>Arial</vt:lpstr>
      <vt:lpstr>Graphik 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ENLACES IMPORTANTES: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Edwin Maravi (emaravi@cjavaperu.com)</dc:creator>
  <cp:lastModifiedBy>Microsoft Office User</cp:lastModifiedBy>
  <cp:revision>80</cp:revision>
  <dcterms:created xsi:type="dcterms:W3CDTF">2016-06-03T13:37:43Z</dcterms:created>
  <dcterms:modified xsi:type="dcterms:W3CDTF">2023-04-21T05:29:30Z</dcterms:modified>
</cp:coreProperties>
</file>